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84" r:id="rId4"/>
    <p:sldId id="281" r:id="rId5"/>
    <p:sldId id="282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83" r:id="rId14"/>
    <p:sldId id="265" r:id="rId15"/>
    <p:sldId id="288" r:id="rId16"/>
    <p:sldId id="285" r:id="rId17"/>
    <p:sldId id="289" r:id="rId18"/>
    <p:sldId id="290" r:id="rId19"/>
    <p:sldId id="291" r:id="rId20"/>
    <p:sldId id="286" r:id="rId21"/>
    <p:sldId id="266" r:id="rId22"/>
    <p:sldId id="269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EE0"/>
    <a:srgbClr val="E6C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9"/>
    <p:restoredTop sz="94631"/>
  </p:normalViewPr>
  <p:slideViewPr>
    <p:cSldViewPr snapToGrid="0" snapToObjects="1">
      <p:cViewPr>
        <p:scale>
          <a:sx n="57" d="100"/>
          <a:sy n="57" d="100"/>
        </p:scale>
        <p:origin x="1976" y="61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021585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 hasCustomPrompt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 hasCustomPrompt="1"/>
          </p:nvPr>
        </p:nvSpPr>
        <p:spPr>
          <a:xfrm>
            <a:off x="1270000" y="422275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“在此键入引文。”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6035223" y="1773555"/>
            <a:ext cx="1057788" cy="24654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>
                <a:latin typeface="Songti SC Bold"/>
                <a:ea typeface="Songti SC Bold"/>
                <a:cs typeface="Songti SC Bold"/>
                <a:sym typeface="Songti SC Bold"/>
              </a:defRPr>
            </a:lvl1pPr>
          </a:lstStyle>
          <a:p>
            <a:r>
              <a:rPr b="1" dirty="0" smtClean="0">
                <a:latin typeface="Songti SC Black" charset="-122"/>
                <a:ea typeface="Songti SC Black" charset="-122"/>
                <a:cs typeface="Songti SC Black" charset="-122"/>
              </a:rPr>
              <a:t>獨</a:t>
            </a:r>
            <a:r>
              <a:rPr lang="zh-CN" altLang="en-US" b="1" dirty="0" smtClean="0">
                <a:latin typeface="Songti SC Black" charset="-122"/>
                <a:ea typeface="Songti SC Black" charset="-122"/>
                <a:cs typeface="Songti SC Black" charset="-122"/>
              </a:rPr>
              <a:t/>
            </a:r>
            <a:br>
              <a:rPr lang="zh-CN" altLang="en-US" b="1" dirty="0" smtClean="0">
                <a:latin typeface="Songti SC Black" charset="-122"/>
                <a:ea typeface="Songti SC Black" charset="-122"/>
                <a:cs typeface="Songti SC Black" charset="-122"/>
              </a:rPr>
            </a:br>
            <a:r>
              <a:rPr lang="zh-CN" altLang="en-US" b="1" dirty="0" smtClean="0">
                <a:latin typeface="Songti SC Black" charset="-122"/>
                <a:ea typeface="Songti SC Black" charset="-122"/>
                <a:cs typeface="Songti SC Black" charset="-122"/>
              </a:rPr>
              <a:t/>
            </a:r>
            <a:br>
              <a:rPr lang="zh-CN" altLang="en-US" b="1" dirty="0" smtClean="0">
                <a:latin typeface="Songti SC Black" charset="-122"/>
                <a:ea typeface="Songti SC Black" charset="-122"/>
                <a:cs typeface="Songti SC Black" charset="-122"/>
              </a:rPr>
            </a:br>
            <a:r>
              <a:rPr b="1" dirty="0" smtClean="0">
                <a:latin typeface="Songti SC Black" charset="-122"/>
                <a:ea typeface="Songti SC Black" charset="-122"/>
                <a:cs typeface="Songti SC Black" charset="-122"/>
              </a:rPr>
              <a:t>白</a:t>
            </a:r>
            <a:endParaRPr b="1" dirty="0">
              <a:latin typeface="Songti SC Black" charset="-122"/>
              <a:ea typeface="Songti SC Black" charset="-122"/>
              <a:cs typeface="Songti SC Black" charset="-122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4162777" y="7416799"/>
            <a:ext cx="869246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marL="247015" indent="-247015">
              <a:buSzPct val="75000"/>
              <a:buChar char="•"/>
              <a:defRPr sz="2000">
                <a:solidFill>
                  <a:srgbClr val="A6AAA9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dirty="0"/>
              <a:t>心情</a:t>
            </a:r>
          </a:p>
        </p:txBody>
      </p:sp>
      <p:sp>
        <p:nvSpPr>
          <p:cNvPr id="121" name="Shape 121"/>
          <p:cNvSpPr/>
          <p:nvPr/>
        </p:nvSpPr>
        <p:spPr>
          <a:xfrm>
            <a:off x="6016977" y="7385050"/>
            <a:ext cx="970846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marL="247015" indent="-247015">
              <a:buSzPct val="75000"/>
              <a:buChar char="•"/>
              <a:defRPr sz="2400">
                <a:solidFill>
                  <a:srgbClr val="A6AAA9"/>
                </a:solidFill>
                <a:latin typeface="Songti SC Bold"/>
                <a:ea typeface="Songti SC Bold"/>
                <a:cs typeface="Songti SC Bold"/>
                <a:sym typeface="Songti SC Bold"/>
              </a:defRPr>
            </a:lvl1pPr>
          </a:lstStyle>
          <a:p>
            <a:r>
              <a:t>写作</a:t>
            </a:r>
          </a:p>
        </p:txBody>
      </p:sp>
      <p:sp>
        <p:nvSpPr>
          <p:cNvPr id="122" name="Shape 122"/>
          <p:cNvSpPr/>
          <p:nvPr/>
        </p:nvSpPr>
        <p:spPr>
          <a:xfrm>
            <a:off x="7845777" y="7416799"/>
            <a:ext cx="1123246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marL="247015" indent="-247015">
              <a:buSzPct val="75000"/>
              <a:buChar char="•"/>
              <a:defRPr sz="2000">
                <a:solidFill>
                  <a:srgbClr val="A6AAA9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白噪音</a:t>
            </a:r>
          </a:p>
        </p:txBody>
      </p:sp>
      <p:sp>
        <p:nvSpPr>
          <p:cNvPr id="123" name="Shape 123"/>
          <p:cNvSpPr/>
          <p:nvPr/>
        </p:nvSpPr>
        <p:spPr>
          <a:xfrm>
            <a:off x="9207164" y="7448549"/>
            <a:ext cx="327073" cy="457201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38100" dir="5400000" algn="t" rotWithShape="0">
              <a:prstClr val="black">
                <a:alpha val="12000"/>
              </a:prst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7547610" y="1773555"/>
            <a:ext cx="484505" cy="1270000"/>
          </a:xfrm>
          <a:prstGeom prst="rect">
            <a:avLst/>
          </a:prstGeom>
          <a:solidFill>
            <a:srgbClr val="191010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7696200" y="1931670"/>
            <a:ext cx="187960" cy="187960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5314950" y="3632200"/>
            <a:ext cx="332740" cy="1270000"/>
          </a:xfrm>
          <a:prstGeom prst="rect">
            <a:avLst/>
          </a:prstGeom>
          <a:solidFill>
            <a:srgbClr val="191010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5387340" y="4527550"/>
            <a:ext cx="187960" cy="187960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 123"/>
          <p:cNvSpPr/>
          <p:nvPr/>
        </p:nvSpPr>
        <p:spPr>
          <a:xfrm>
            <a:off x="3597563" y="7416798"/>
            <a:ext cx="327073" cy="457201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38100" dir="5400000" algn="t" rotWithShape="0">
              <a:prstClr val="black">
                <a:alpha val="12000"/>
              </a:prst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1074456" y="1190698"/>
            <a:ext cx="1613650" cy="46736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2400">
                <a:latin typeface="Songti SC Bold"/>
                <a:ea typeface="Songti SC Bold"/>
                <a:cs typeface="Songti SC Bold"/>
                <a:sym typeface="Songti SC Bold"/>
              </a:defRPr>
            </a:lvl1pPr>
          </a:lstStyle>
          <a:p>
            <a:r>
              <a:rPr>
                <a:latin typeface="Arial" panose="020B0604020202020204" pitchFamily="34" charset="0"/>
              </a:rPr>
              <a:t>DayOne</a:t>
            </a:r>
          </a:p>
        </p:txBody>
      </p:sp>
      <p:sp>
        <p:nvSpPr>
          <p:cNvPr id="167" name="Shape 167"/>
          <p:cNvSpPr/>
          <p:nvPr/>
        </p:nvSpPr>
        <p:spPr>
          <a:xfrm>
            <a:off x="1074456" y="1830632"/>
            <a:ext cx="4242040" cy="668312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50000"/>
              </a:lnSpc>
              <a:spcBef>
                <a:spcPts val="1200"/>
              </a:spcBef>
              <a:defRPr sz="1600">
                <a:solidFill>
                  <a:srgbClr val="53585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>
                <a:latin typeface="微软雅黑" panose="020B0503020204020204" charset="-122"/>
                <a:ea typeface="微软雅黑" panose="020B0503020204020204" charset="-122"/>
              </a:rPr>
              <a:t>DayOne 是一款日记类应用，采用TarBar设计，图形化元素的使用，隐去底部的文字，菜单、图片、增加、地图、日期分别对应相应的界面，最大化视觉元素。</a:t>
            </a:r>
          </a:p>
          <a:p>
            <a:pPr algn="l" defTabSz="457200">
              <a:lnSpc>
                <a:spcPct val="150000"/>
              </a:lnSpc>
              <a:spcBef>
                <a:spcPts val="1200"/>
              </a:spcBef>
              <a:defRPr sz="1600">
                <a:solidFill>
                  <a:srgbClr val="53585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	颜色的选取上，采用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橙黄</a:t>
            </a:r>
            <a:r>
              <a:rPr>
                <a:latin typeface="微软雅黑" panose="020B0503020204020204" charset="-122"/>
                <a:ea typeface="微软雅黑" panose="020B0503020204020204" charset="-122"/>
              </a:rPr>
              <a:t>的主体色和</a:t>
            </a:r>
            <a:r>
              <a:rPr>
                <a:solidFill>
                  <a:schemeClr val="accent1">
                    <a:satOff val="-3352"/>
                    <a:lumOff val="26614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蓝色</a:t>
            </a:r>
            <a:r>
              <a:rPr>
                <a:latin typeface="微软雅黑" panose="020B0503020204020204" charset="-122"/>
                <a:ea typeface="微软雅黑" panose="020B0503020204020204" charset="-122"/>
              </a:rPr>
              <a:t>的点缀色来表示信息的更迭。</a:t>
            </a:r>
          </a:p>
          <a:p>
            <a:pPr algn="l" defTabSz="457200">
              <a:lnSpc>
                <a:spcPct val="150000"/>
              </a:lnSpc>
              <a:spcBef>
                <a:spcPts val="1200"/>
              </a:spcBef>
              <a:defRPr sz="1600">
                <a:solidFill>
                  <a:srgbClr val="53585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	初始界面，主要为照相机和添加的icon，左侧的照相机图标可以进行拍照和调用手机内的图片，点击右边的添加icon，会出现编辑的界面，采用了定制书写工具，主要有标签、定位、时间、和图片，多余的设计元素用点状按钮进行隐藏。实时记录的功能较强，满足人们对于实时记录和编写日记的需求。</a:t>
            </a:r>
          </a:p>
          <a:p>
            <a:pPr algn="l" defTabSz="457200">
              <a:lnSpc>
                <a:spcPct val="150000"/>
              </a:lnSpc>
              <a:spcBef>
                <a:spcPts val="1200"/>
              </a:spcBef>
              <a:defRPr sz="1600">
                <a:solidFill>
                  <a:srgbClr val="53585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	编辑器同样直接支持 Markdown 语法。</a:t>
            </a:r>
          </a:p>
        </p:txBody>
      </p:sp>
      <p:pic>
        <p:nvPicPr>
          <p:cNvPr id="168" name="IMG_08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105" y="2106085"/>
            <a:ext cx="1524001" cy="2710689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9" name="IMG_08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494" y="5527611"/>
            <a:ext cx="1524001" cy="2710689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0" name="IMG_083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494" y="2106085"/>
            <a:ext cx="1524001" cy="2710689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1" name="IMG_083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8105" y="5527611"/>
            <a:ext cx="1524001" cy="2710689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2" name="Shape 172"/>
          <p:cNvSpPr/>
          <p:nvPr/>
        </p:nvSpPr>
        <p:spPr>
          <a:xfrm>
            <a:off x="820456" y="967321"/>
            <a:ext cx="406401" cy="50801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820456" y="470673"/>
            <a:ext cx="453331" cy="44722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2400"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t>03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1083613" y="1169907"/>
            <a:ext cx="1219818" cy="102362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2400">
                <a:latin typeface="Songti SC Bold"/>
                <a:ea typeface="Songti SC Bold"/>
                <a:cs typeface="Songti SC Bold"/>
                <a:sym typeface="Songti SC Bold"/>
              </a:defRPr>
            </a:pPr>
            <a:r>
              <a:t>知乎</a:t>
            </a:r>
          </a:p>
          <a:p>
            <a:pPr algn="l">
              <a:lnSpc>
                <a:spcPct val="120000"/>
              </a:lnSpc>
              <a:defRPr sz="2400">
                <a:latin typeface="Songti SC Bold"/>
                <a:ea typeface="Songti SC Bold"/>
                <a:cs typeface="Songti SC Bold"/>
                <a:sym typeface="Songti SC Bold"/>
              </a:defRPr>
            </a:pPr>
            <a:r>
              <a:t>简书</a:t>
            </a:r>
          </a:p>
        </p:txBody>
      </p:sp>
      <p:sp>
        <p:nvSpPr>
          <p:cNvPr id="176" name="Shape 176"/>
          <p:cNvSpPr/>
          <p:nvPr/>
        </p:nvSpPr>
        <p:spPr>
          <a:xfrm>
            <a:off x="1083310" y="2273935"/>
            <a:ext cx="5109845" cy="602361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50000"/>
              </a:lnSpc>
              <a:spcBef>
                <a:spcPts val="1200"/>
              </a:spcBef>
              <a:defRPr sz="1600">
                <a:solidFill>
                  <a:srgbClr val="53585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>
                <a:latin typeface="微软雅黑" panose="020B0503020204020204" charset="-122"/>
                <a:ea typeface="微软雅黑" panose="020B0503020204020204" charset="-122"/>
              </a:rPr>
              <a:t>知乎定位主要为写作爱好者、专题独特思考者、相同趣味的阅读者，主要为提供知识经验型文章为主。简书的定位主要有作家、写作爱好者和有需求或打发时间的阅读者双向存在，主要为写作+阅读的社交分享平台。</a:t>
            </a:r>
          </a:p>
          <a:p>
            <a:pPr algn="l" defTabSz="457200">
              <a:lnSpc>
                <a:spcPct val="150000"/>
              </a:lnSpc>
              <a:spcBef>
                <a:spcPts val="1200"/>
              </a:spcBef>
              <a:defRPr sz="1600">
                <a:solidFill>
                  <a:srgbClr val="53585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>
                <a:latin typeface="微软雅黑" panose="020B0503020204020204" charset="-122"/>
                <a:ea typeface="微软雅黑" panose="020B0503020204020204" charset="-122"/>
              </a:rPr>
              <a:t>知乎在写作界面干净整洁，写作完成可以添加相应的标签，方便查找，同时可以进行专栏审稿。点赞、分享、评论功能更增加了文章的互动性。</a:t>
            </a:r>
          </a:p>
          <a:p>
            <a:pPr algn="l" defTabSz="457200">
              <a:lnSpc>
                <a:spcPct val="150000"/>
              </a:lnSpc>
              <a:spcBef>
                <a:spcPts val="1200"/>
              </a:spcBef>
              <a:defRPr sz="1600">
                <a:solidFill>
                  <a:srgbClr val="53585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	简书采用了最新的MarkDown语法支持，富文本写作方式，定制的文章编写功能，使得用户能够轻松地编辑具有美感和实际使用功能的文章页面。在Tabbar的选项中，单独给予用户一个写文章的交互按钮，同时对于文章的处理更为全面，有着撤销和返回的选项。发现主要提供了阅读和投稿的主体功能，并且关注的界面，方便用户对于特定阅读需求的满足。</a:t>
            </a:r>
          </a:p>
        </p:txBody>
      </p:sp>
      <p:pic>
        <p:nvPicPr>
          <p:cNvPr id="177" name="IMG_08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494" y="1683693"/>
            <a:ext cx="1524001" cy="2710689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8" name="IMG_08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494" y="5105218"/>
            <a:ext cx="1524001" cy="2710689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9" name="IMG_083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8105" y="5105218"/>
            <a:ext cx="1524001" cy="2710689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0" name="Shape 180"/>
          <p:cNvSpPr/>
          <p:nvPr/>
        </p:nvSpPr>
        <p:spPr>
          <a:xfrm>
            <a:off x="829613" y="949935"/>
            <a:ext cx="406401" cy="50801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829613" y="453287"/>
            <a:ext cx="453332" cy="44722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2400"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t>04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1070913" y="1321038"/>
            <a:ext cx="1219818" cy="46736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2400">
                <a:latin typeface="Songti SC Bold"/>
                <a:ea typeface="Songti SC Bold"/>
                <a:cs typeface="Songti SC Bold"/>
                <a:sym typeface="Songti SC Bold"/>
              </a:defRPr>
            </a:lvl1pPr>
          </a:lstStyle>
          <a:p>
            <a:r>
              <a:rPr>
                <a:latin typeface="Arial" panose="020B0604020202020204" pitchFamily="34" charset="0"/>
              </a:rPr>
              <a:t>Medium</a:t>
            </a:r>
          </a:p>
        </p:txBody>
      </p:sp>
      <p:sp>
        <p:nvSpPr>
          <p:cNvPr id="184" name="Shape 184"/>
          <p:cNvSpPr/>
          <p:nvPr/>
        </p:nvSpPr>
        <p:spPr>
          <a:xfrm>
            <a:off x="1070913" y="1749306"/>
            <a:ext cx="4844739" cy="687734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50000"/>
              </a:lnSpc>
              <a:spcBef>
                <a:spcPts val="1200"/>
              </a:spcBef>
              <a:defRPr sz="1600">
                <a:solidFill>
                  <a:srgbClr val="53585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Medium的目标是提供高质量的内容，把我们从信息爆炸中解放出来，所以他们抛弃了传统的Timeline信息机制（尽管世界主流网站像Facebook、Twitter和Tumblr等都在用），而采用了模块化主题加推荐排序的形式。</a:t>
            </a:r>
          </a:p>
          <a:p>
            <a:pPr algn="l" defTabSz="457200">
              <a:lnSpc>
                <a:spcPct val="150000"/>
              </a:lnSpc>
              <a:spcBef>
                <a:spcPts val="1200"/>
              </a:spcBef>
              <a:defRPr sz="1600">
                <a:solidFill>
                  <a:srgbClr val="53585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       和传统内容发布平台将编辑器置于发布框上方不同，Medium的文字编辑工具会在选定相应的文字后出现。一切针对文字的修改采用“所见即所得”的方式，免去用户在发布和预览中的切换。可以用粗体，斜体，副标题（二级），引用，链接和图片，不能改变字体，字体颜色，字体大小，不能插入表格，下划线，删除线。</a:t>
            </a:r>
          </a:p>
          <a:p>
            <a:pPr algn="l" defTabSz="457200">
              <a:lnSpc>
                <a:spcPct val="150000"/>
              </a:lnSpc>
              <a:spcBef>
                <a:spcPts val="1200"/>
              </a:spcBef>
              <a:defRPr sz="1600">
                <a:solidFill>
                  <a:srgbClr val="53585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       定制化的文章编辑页面。将Web端的文章编辑移到移动端时候，保留了文章处理的基本控件功能，同时采用了文章的保存处理，防止极端状况下出现的问题。</a:t>
            </a:r>
          </a:p>
        </p:txBody>
      </p:sp>
      <p:pic>
        <p:nvPicPr>
          <p:cNvPr id="185" name="IMG_08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494" y="1683185"/>
            <a:ext cx="1524001" cy="2710689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6" name="pasted-imag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494" y="5103694"/>
            <a:ext cx="1524001" cy="271272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7" name="pasted-image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8105" y="5103694"/>
            <a:ext cx="1524001" cy="271272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8" name="Shape 188"/>
          <p:cNvSpPr/>
          <p:nvPr/>
        </p:nvSpPr>
        <p:spPr>
          <a:xfrm>
            <a:off x="816913" y="949935"/>
            <a:ext cx="406401" cy="50801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816913" y="453287"/>
            <a:ext cx="453332" cy="44722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2400"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t>05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Gro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7395"/>
            <a:ext cx="13004800" cy="608842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665785" y="959792"/>
            <a:ext cx="4126523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u="none" strike="noStrike" cap="none" spc="30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ongti SC Black" charset="-122"/>
                <a:ea typeface="Songti SC Black" charset="-122"/>
                <a:cs typeface="Songti SC Black" charset="-122"/>
                <a:sym typeface="Helvetica Light"/>
              </a:rPr>
              <a:t>竞品分析</a:t>
            </a:r>
            <a:endParaRPr kumimoji="0" lang="zh-CN" altLang="en-US" sz="2400" b="1" u="none" strike="noStrike" cap="none" spc="30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ngti SC Black" charset="-122"/>
              <a:ea typeface="Songti SC Black" charset="-122"/>
              <a:cs typeface="Songti SC Black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73636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body" idx="13"/>
          </p:nvPr>
        </p:nvSpPr>
        <p:spPr>
          <a:xfrm>
            <a:off x="1270000" y="3534833"/>
            <a:ext cx="10464801" cy="3027680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50000"/>
              </a:lnSpc>
              <a:defRPr sz="1600">
                <a:solidFill>
                  <a:srgbClr val="53585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>
                <a:latin typeface="微软雅黑" panose="020B0503020204020204" charset="-122"/>
                <a:ea typeface="微软雅黑" panose="020B0503020204020204" charset="-122"/>
              </a:rPr>
              <a:t> 以上几款应用，有的主要针对短文排版，如小记，交互行为和逻辑也同样简单，但是单纯的文字编排不能够突出心情的特点，情感的传递较弱。针对长文编排或者单独文章处理的，如中文排版优美的字里行间，用户如果只是想写作，那么会产生并不友好的感觉，信息层级过多，同样的Tabbar图标设计有着随意性。简书等支持MarkDown语法，图文编排合理，具备着现代图文编排的美感，但是用户的沉浸式体验设计较弱，不能产生特别传递心情的感觉，更多的知识文字编排的处理。</a:t>
            </a:r>
          </a:p>
          <a:p>
            <a:pPr algn="l">
              <a:lnSpc>
                <a:spcPct val="150000"/>
              </a:lnSpc>
              <a:defRPr sz="1600">
                <a:solidFill>
                  <a:srgbClr val="53585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>
                <a:latin typeface="微软雅黑" panose="020B0503020204020204" charset="-122"/>
                <a:ea typeface="微软雅黑" panose="020B0503020204020204" charset="-122"/>
              </a:rPr>
              <a:t>对于写作阅读分享类产品来说，经历了“人们发现人人都可以写”的兴奋blog时期、“还是碎片化信息流更容易写”的喷薄微博时期、到“我们还是需要有营养高质量的文字内容”的冷静Medium模式时期。而在接下的Medium模式时期，优质内容是基本保障，个性化推荐阅读是趋势，文字内容变现是挑战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1188720" y="720047"/>
            <a:ext cx="10464800" cy="471924"/>
          </a:xfrm>
        </p:spPr>
        <p:txBody>
          <a:bodyPr/>
          <a:lstStyle/>
          <a:p>
            <a:r>
              <a:rPr kumimoji="1" lang="en-US" altLang="zh-CN" sz="2400" dirty="0" smtClean="0"/>
              <a:t>Wireframe</a:t>
            </a:r>
            <a:endParaRPr kumimoji="1"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8" y="1484063"/>
            <a:ext cx="12170664" cy="92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14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343742" y="767346"/>
            <a:ext cx="10464800" cy="1210588"/>
          </a:xfrm>
        </p:spPr>
        <p:txBody>
          <a:bodyPr/>
          <a:lstStyle/>
          <a:p>
            <a:r>
              <a:rPr kumimoji="1" lang="zh-CN" altLang="en-US" sz="2400" b="1" spc="120" dirty="0" smtClean="0">
                <a:latin typeface="Songti SC Black" charset="-122"/>
                <a:ea typeface="Songti SC Black" charset="-122"/>
                <a:cs typeface="Songti SC Black" charset="-122"/>
              </a:rPr>
              <a:t>尝试</a:t>
            </a:r>
          </a:p>
          <a:p>
            <a:r>
              <a:rPr kumimoji="1" lang="en-US" altLang="zh-CN" sz="2400" b="1" spc="120" dirty="0" smtClean="0">
                <a:latin typeface="Songti SC Black" charset="-122"/>
                <a:ea typeface="Songti SC Black" charset="-122"/>
                <a:cs typeface="Songti SC Black" charset="-122"/>
              </a:rPr>
              <a:t>-</a:t>
            </a:r>
            <a:endParaRPr kumimoji="1" lang="zh-CN" altLang="en-US" sz="2400" b="1" spc="120" dirty="0" smtClean="0">
              <a:latin typeface="Songti SC Black" charset="-122"/>
              <a:ea typeface="Songti SC Black" charset="-122"/>
              <a:cs typeface="Songti SC Black" charset="-122"/>
            </a:endParaRPr>
          </a:p>
          <a:p>
            <a:r>
              <a:rPr kumimoji="1" lang="en-US" altLang="zh-CN" sz="2400" b="1" spc="120" dirty="0">
                <a:latin typeface="Songti SC Black" charset="-122"/>
                <a:ea typeface="Songti SC Black" charset="-122"/>
                <a:cs typeface="Songti SC Black" charset="-122"/>
              </a:rPr>
              <a:t>Explore</a:t>
            </a:r>
            <a:endParaRPr kumimoji="1" lang="zh-CN" altLang="en-US" sz="2400" b="1" spc="120" dirty="0">
              <a:latin typeface="Songti SC Black" charset="-122"/>
              <a:ea typeface="Songti SC Black" charset="-122"/>
              <a:cs typeface="Songti SC Black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806" y="2481416"/>
            <a:ext cx="6818672" cy="511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422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1" t="71407" r="751" b="270"/>
          <a:stretch/>
        </p:blipFill>
        <p:spPr>
          <a:xfrm>
            <a:off x="379348" y="1563378"/>
            <a:ext cx="12049122" cy="7801904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171509" y="421205"/>
            <a:ext cx="10464800" cy="471924"/>
          </a:xfrm>
        </p:spPr>
        <p:txBody>
          <a:bodyPr/>
          <a:lstStyle/>
          <a:p>
            <a:r>
              <a:rPr kumimoji="1" lang="zh-CN" altLang="en-US" sz="2400" b="1" spc="300" dirty="0" smtClean="0">
                <a:latin typeface="Songti SC Black" charset="-122"/>
                <a:ea typeface="Songti SC Black" charset="-122"/>
                <a:cs typeface="Songti SC Black" charset="-122"/>
              </a:rPr>
              <a:t>页面详情</a:t>
            </a:r>
            <a:endParaRPr kumimoji="1" lang="zh-CN" altLang="en-US" sz="2400" b="1" spc="300" dirty="0">
              <a:latin typeface="Songti SC Black" charset="-122"/>
              <a:ea typeface="Songti SC Black" charset="-122"/>
              <a:cs typeface="Songti SC Black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70826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76"/>
          <a:stretch/>
        </p:blipFill>
        <p:spPr>
          <a:xfrm>
            <a:off x="1147408" y="503859"/>
            <a:ext cx="10767673" cy="924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30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71"/>
          <a:stretch/>
        </p:blipFill>
        <p:spPr>
          <a:xfrm>
            <a:off x="541008" y="457200"/>
            <a:ext cx="11844440" cy="1424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337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270" y="3432810"/>
            <a:ext cx="10464800" cy="3302000"/>
          </a:xfrm>
        </p:spPr>
        <p:txBody>
          <a:bodyPr/>
          <a:lstStyle/>
          <a:p>
            <a:r>
              <a:rPr lang="zh-CN" altLang="en-US" sz="3600" b="1" dirty="0" smtClean="0">
                <a:latin typeface="Songti SC Black" charset="-122"/>
                <a:ea typeface="Songti SC Black" charset="-122"/>
                <a:cs typeface="Songti SC Black" charset="-122"/>
              </a:rPr>
              <a:t>写作</a:t>
            </a:r>
            <a:r>
              <a:rPr lang="en-US" altLang="zh-CN" sz="3600" b="1" dirty="0" smtClean="0">
                <a:latin typeface="Songti SC Black" charset="-122"/>
                <a:ea typeface="Songti SC Black" charset="-122"/>
                <a:cs typeface="Songti SC Black" charset="-122"/>
              </a:rPr>
              <a:t/>
            </a:r>
            <a:br>
              <a:rPr lang="en-US" altLang="zh-CN" sz="3600" b="1" dirty="0" smtClean="0">
                <a:latin typeface="Songti SC Black" charset="-122"/>
                <a:ea typeface="Songti SC Black" charset="-122"/>
                <a:cs typeface="Songti SC Black" charset="-122"/>
              </a:rPr>
            </a:br>
            <a:r>
              <a:rPr lang="zh-CN" altLang="en-US" sz="1600" b="1" dirty="0" smtClean="0">
                <a:latin typeface="Songti SC Black" charset="-122"/>
                <a:ea typeface="Songti SC Black" charset="-122"/>
                <a:cs typeface="Songti SC Black" charset="-122"/>
              </a:rPr>
              <a:t/>
            </a:r>
            <a:br>
              <a:rPr lang="zh-CN" altLang="en-US" sz="1600" b="1" dirty="0" smtClean="0">
                <a:latin typeface="Songti SC Black" charset="-122"/>
                <a:ea typeface="Songti SC Black" charset="-122"/>
                <a:cs typeface="Songti SC Black" charset="-122"/>
              </a:rPr>
            </a:br>
            <a:r>
              <a:rPr lang="en-US" altLang="zh-CN" sz="1800" b="1" spc="300" dirty="0" smtClean="0">
                <a:latin typeface="Songti SC Black" charset="-122"/>
                <a:ea typeface="Songti SC Black" charset="-122"/>
                <a:cs typeface="Songti SC Black" charset="-122"/>
              </a:rPr>
              <a:t>–</a:t>
            </a:r>
            <a:r>
              <a:rPr lang="zh-CN" altLang="en-US" sz="1800" b="1" spc="300" dirty="0" smtClean="0">
                <a:latin typeface="Songti SC Black" charset="-122"/>
                <a:ea typeface="Songti SC Black" charset="-122"/>
                <a:cs typeface="Songti SC Black" charset="-122"/>
              </a:rPr>
              <a:t/>
            </a:r>
            <a:br>
              <a:rPr lang="zh-CN" altLang="en-US" sz="1800" b="1" spc="300" dirty="0" smtClean="0">
                <a:latin typeface="Songti SC Black" charset="-122"/>
                <a:ea typeface="Songti SC Black" charset="-122"/>
                <a:cs typeface="Songti SC Black" charset="-122"/>
              </a:rPr>
            </a:br>
            <a:r>
              <a:rPr lang="zh-CN" altLang="en-US" sz="1800" b="1" spc="300" dirty="0">
                <a:latin typeface="Songti SC Black" charset="-122"/>
                <a:ea typeface="Songti SC Black" charset="-122"/>
                <a:cs typeface="Songti SC Black" charset="-122"/>
              </a:rPr>
              <a:t/>
            </a:r>
            <a:br>
              <a:rPr lang="zh-CN" altLang="en-US" sz="1800" b="1" spc="300" dirty="0">
                <a:latin typeface="Songti SC Black" charset="-122"/>
                <a:ea typeface="Songti SC Black" charset="-122"/>
                <a:cs typeface="Songti SC Black" charset="-122"/>
              </a:rPr>
            </a:br>
            <a:r>
              <a:rPr lang="zh-CN" altLang="en-US" sz="1800" b="1" spc="300" dirty="0" smtClean="0">
                <a:latin typeface="Songti SC Black" charset="-122"/>
                <a:ea typeface="Songti SC Black" charset="-122"/>
                <a:cs typeface="Songti SC Black" charset="-122"/>
              </a:rPr>
              <a:t>记录你内心的所思所想</a:t>
            </a:r>
            <a:endParaRPr lang="zh-CN" altLang="en-US" sz="1800" b="1" spc="300" dirty="0">
              <a:latin typeface="Songti SC Black" charset="-122"/>
              <a:ea typeface="Songti SC Black" charset="-122"/>
              <a:cs typeface="Songti SC Black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402736" y="616108"/>
            <a:ext cx="10464800" cy="471924"/>
          </a:xfrm>
        </p:spPr>
        <p:txBody>
          <a:bodyPr/>
          <a:lstStyle/>
          <a:p>
            <a:r>
              <a:rPr kumimoji="1" lang="zh-CN" altLang="en-US" sz="2400" b="1" spc="300" dirty="0" smtClean="0">
                <a:latin typeface="Songti SC Black" charset="-122"/>
                <a:ea typeface="Songti SC Black" charset="-122"/>
                <a:cs typeface="Songti SC Black" charset="-122"/>
              </a:rPr>
              <a:t>动效展示</a:t>
            </a:r>
            <a:endParaRPr kumimoji="1" lang="zh-CN" altLang="en-US" sz="2400" b="1" spc="300" dirty="0">
              <a:latin typeface="Songti SC Black" charset="-122"/>
              <a:ea typeface="Songti SC Black" charset="-122"/>
              <a:cs typeface="Songti SC Black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36" y="1600200"/>
            <a:ext cx="108712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39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2750139" y="3851381"/>
            <a:ext cx="7504522" cy="238950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indent="304800" defTabSz="269875">
              <a:lnSpc>
                <a:spcPct val="120000"/>
              </a:lnSpc>
              <a:spcBef>
                <a:spcPts val="1200"/>
              </a:spcBef>
              <a:defRPr sz="1600">
                <a:uFill>
                  <a:solidFill>
                    <a:srgbClr val="000000"/>
                  </a:solidFill>
                </a:u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endParaRPr dirty="0"/>
          </a:p>
          <a:p>
            <a:pPr defTabSz="269875">
              <a:lnSpc>
                <a:spcPct val="150000"/>
              </a:lnSpc>
              <a:spcBef>
                <a:spcPts val="1200"/>
              </a:spcBef>
              <a:defRPr sz="1600">
                <a:uFill>
                  <a:solidFill>
                    <a:srgbClr val="000000"/>
                  </a:solidFill>
                </a:u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269875">
              <a:lnSpc>
                <a:spcPct val="150000"/>
              </a:lnSpc>
              <a:defRPr sz="1600">
                <a:uFill>
                  <a:solidFill>
                    <a:srgbClr val="000000"/>
                  </a:solidFill>
                </a:u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为用户提供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ongti SC Bold"/>
                <a:sym typeface="Songti SC Bold"/>
              </a:rPr>
              <a:t>中文版式复合文字编排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，具备着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ongti SC Bold"/>
                <a:sym typeface="Songti SC Bold"/>
              </a:rPr>
              <a:t>实时、简洁高效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的图文编排原则，为用户提供的内心独白兼备人文关怀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运用白噪音，减少写作时周围环境的影响，能够将人们的心情通过文字进行传递，为写作而写作，就像是人内心的独白，简单而有着浓浓的温热分量。</a:t>
            </a:r>
          </a:p>
        </p:txBody>
      </p:sp>
      <p:sp>
        <p:nvSpPr>
          <p:cNvPr id="194" name="Shape 194"/>
          <p:cNvSpPr/>
          <p:nvPr/>
        </p:nvSpPr>
        <p:spPr>
          <a:xfrm>
            <a:off x="5835552" y="3904237"/>
            <a:ext cx="1333698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b="1" dirty="0">
                <a:latin typeface="Songti SC Black" charset="-122"/>
                <a:ea typeface="Songti SC Black" charset="-122"/>
                <a:cs typeface="Songti SC Black" charset="-122"/>
              </a:rPr>
              <a:t>设计定位</a:t>
            </a:r>
          </a:p>
        </p:txBody>
      </p:sp>
      <p:sp>
        <p:nvSpPr>
          <p:cNvPr id="195" name="Shape 195"/>
          <p:cNvSpPr/>
          <p:nvPr/>
        </p:nvSpPr>
        <p:spPr>
          <a:xfrm>
            <a:off x="6299200" y="4514849"/>
            <a:ext cx="406401" cy="50801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/>
          </p:cNvSpPr>
          <p:nvPr>
            <p:ph type="body" idx="13"/>
          </p:nvPr>
        </p:nvSpPr>
        <p:spPr>
          <a:xfrm>
            <a:off x="1269999" y="6025669"/>
            <a:ext cx="10464801" cy="3795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6AAA9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800" b="1" dirty="0">
                <a:latin typeface="Songti SC Black" charset="-122"/>
                <a:ea typeface="Songti SC Black" charset="-122"/>
                <a:cs typeface="Songti SC Black" charset="-122"/>
              </a:rPr>
              <a:t>-  </a:t>
            </a:r>
            <a:r>
              <a:rPr sz="1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ngti SC Black" charset="-122"/>
                <a:ea typeface="Songti SC Black" charset="-122"/>
                <a:cs typeface="Songti SC Black" charset="-122"/>
              </a:rPr>
              <a:t>为你的内心独白而生</a:t>
            </a:r>
            <a:r>
              <a:rPr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ngti SC Black" charset="-122"/>
                <a:ea typeface="Songti SC Black" charset="-122"/>
                <a:cs typeface="Songti SC Black" charset="-122"/>
              </a:rPr>
              <a:t> </a:t>
            </a:r>
            <a:r>
              <a:rPr sz="1800" b="1" dirty="0">
                <a:latin typeface="Songti SC Black" charset="-122"/>
                <a:ea typeface="Songti SC Black" charset="-122"/>
                <a:cs typeface="Songti SC Black" charset="-122"/>
              </a:rPr>
              <a:t>-</a:t>
            </a:r>
          </a:p>
        </p:txBody>
      </p:sp>
      <p:sp>
        <p:nvSpPr>
          <p:cNvPr id="203" name="Shape 203"/>
          <p:cNvSpPr>
            <a:spLocks noGrp="1"/>
          </p:cNvSpPr>
          <p:nvPr>
            <p:ph type="body" idx="14"/>
          </p:nvPr>
        </p:nvSpPr>
        <p:spPr>
          <a:xfrm>
            <a:off x="1363980" y="4869971"/>
            <a:ext cx="10464800" cy="484981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2800" b="1" spc="600" dirty="0">
                <a:solidFill>
                  <a:srgbClr val="000000"/>
                </a:solidFill>
                <a:uFillTx/>
                <a:latin typeface="Songti SC Black" charset="-122"/>
                <a:ea typeface="Songti SC Black" charset="-122"/>
                <a:cs typeface="Songti SC Black" charset="-122"/>
              </a:rPr>
              <a:t>獨白</a:t>
            </a:r>
          </a:p>
        </p:txBody>
      </p:sp>
      <p:sp>
        <p:nvSpPr>
          <p:cNvPr id="204" name="Shape 204"/>
          <p:cNvSpPr/>
          <p:nvPr/>
        </p:nvSpPr>
        <p:spPr>
          <a:xfrm>
            <a:off x="6336029" y="2929254"/>
            <a:ext cx="332740" cy="1270000"/>
          </a:xfrm>
          <a:prstGeom prst="rect">
            <a:avLst/>
          </a:prstGeom>
          <a:solidFill>
            <a:srgbClr val="191010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endParaRPr>
              <a:effectLst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6408420" y="3824605"/>
            <a:ext cx="187960" cy="187960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664091"/>
            <a:ext cx="10464800" cy="1072231"/>
          </a:xfrm>
        </p:spPr>
        <p:txBody>
          <a:bodyPr>
            <a:normAutofit/>
          </a:bodyPr>
          <a:lstStyle/>
          <a:p>
            <a:r>
              <a:rPr kumimoji="1" lang="zh-CN" altLang="en-US" sz="3200" b="1" spc="300" dirty="0" smtClean="0">
                <a:latin typeface="Songti SC Black" charset="-122"/>
                <a:ea typeface="Songti SC Black" charset="-122"/>
                <a:cs typeface="Songti SC Black" charset="-122"/>
              </a:rPr>
              <a:t>流程处理</a:t>
            </a:r>
            <a:endParaRPr kumimoji="1" lang="zh-CN" altLang="en-US" sz="3200" b="1" spc="300" dirty="0">
              <a:latin typeface="Songti SC Black" charset="-122"/>
              <a:ea typeface="Songti SC Black" charset="-122"/>
              <a:cs typeface="Songti SC Black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2680"/>
            <a:ext cx="13004800" cy="613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51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70000" y="1518383"/>
            <a:ext cx="10464800" cy="1422400"/>
          </a:xfrm>
        </p:spPr>
        <p:txBody>
          <a:bodyPr>
            <a:normAutofit/>
          </a:bodyPr>
          <a:lstStyle/>
          <a:p>
            <a:r>
              <a:rPr lang="zh-CN" altLang="en-US" sz="3200" b="1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Songti SC Black" charset="-122"/>
                <a:ea typeface="Songti SC Black" charset="-122"/>
                <a:cs typeface="Songti SC Black" charset="-122"/>
              </a:rPr>
              <a:t>写作分享的方式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"/>
          </p:nvPr>
        </p:nvSpPr>
        <p:spPr>
          <a:xfrm>
            <a:off x="1270000" y="3930650"/>
            <a:ext cx="10464800" cy="38715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个人分享和交流的方式的改变（写作分享类市场演变：blog–twitter（微博）-&gt;medium模式）</a:t>
            </a:r>
          </a:p>
          <a:p>
            <a:pPr>
              <a:lnSpc>
                <a:spcPct val="150000"/>
              </a:lnSpc>
            </a:pP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blog刚兴起的时候，人人都可以写作；</a:t>
            </a: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后出现了twitter、微博这样短小的文字分享产品，日常生活中小事均可以当成写作发布素材；这时，人们开始思考内容的深度，于是注重长文写作，注重文字的内容；有的正在向简书等其他平台转移，还有一部分是自建blog；在这期间，微信公众账号等自媒体出现，一部分写作者开始运营公众账号，还有一部分专业知识写作者则有针对性地写文章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51230" y="532130"/>
            <a:ext cx="10464800" cy="1422400"/>
          </a:xfrm>
        </p:spPr>
        <p:txBody>
          <a:bodyPr/>
          <a:lstStyle/>
          <a:p>
            <a:r>
              <a:rPr lang="zh-CN" altLang="en-US" sz="2800" b="1" spc="200" dirty="0">
                <a:solidFill>
                  <a:srgbClr val="000000"/>
                </a:solidFill>
                <a:uFillTx/>
                <a:latin typeface="Songti SC Black" charset="-122"/>
                <a:ea typeface="Songti SC Black" charset="-122"/>
                <a:cs typeface="Songti SC Black" charset="-122"/>
              </a:rPr>
              <a:t>写作平台的侧重点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"/>
          </p:nvPr>
        </p:nvSpPr>
        <p:spPr>
          <a:xfrm>
            <a:off x="1039495" y="2269490"/>
            <a:ext cx="10464800" cy="7018655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Blog：</a:t>
            </a: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于写作人而言，侧重于自己想法或是文章的记录，文章可长可短，文章的流行度难以保证；对于阅读者而言，主要是跟随模式，关注相应的人，首先才是人产生的内容，阅读者与内容之间隔了“人”，故会有一部分博客专门做相关内容专题的整理，类似于blog中的搜索引擎；社交属性不是特别强。总体来说，Blog还停留在一个为大家提供一个写作空间的理念。</a:t>
            </a:r>
          </a:p>
          <a:p>
            <a:pPr algn="l">
              <a:lnSpc>
                <a:spcPct val="150000"/>
              </a:lnSpc>
            </a:pP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Twitter/微博：</a:t>
            </a: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于写作者而言，不必拘泥于文字的严谨性，图片也可以，更像是一个发表意见，发泄情绪的地方；对于阅读者而言，虽然是跟随者模式，但是已经可以根据喜好进行推荐，比blog定位更为精准；就社交而言，其实时性以及互动性较强，总体来说，这时期的为人们提供了展现自我的平台，甚至人们感受不到“写”这个过程。</a:t>
            </a:r>
          </a:p>
          <a:p>
            <a:pPr algn="l">
              <a:lnSpc>
                <a:spcPct val="150000"/>
              </a:lnSpc>
            </a:pP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Medium模式：</a:t>
            </a: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于写作者而言，更注重写作体验，为作者提供一个沉浸式写作空间，鼓励人们产出高质量文章，平台会帮助作者推你的文章；对于阅读者，可以为你个性化推荐你想要关注的话题，可以只看文章不用关注作者，为你提供高质量的内容与阅读体验；作者和读者之间身份可以相互切换，并且知识可以变现，这里的社交基于对文字或是理念的相似认知。这一模式追求文章内容的质量，并且不再强调“人“，而是以用户的兴趣来更多关注”内容“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2309495" y="3398520"/>
            <a:ext cx="8682355" cy="50933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269875">
              <a:lnSpc>
                <a:spcPct val="150000"/>
              </a:lnSpc>
              <a:spcBef>
                <a:spcPts val="1200"/>
              </a:spcBef>
              <a:buSzTx/>
              <a:buNone/>
              <a:defRPr sz="1600">
                <a:solidFill>
                  <a:srgbClr val="53585F"/>
                </a:solidFill>
                <a:uFill>
                  <a:solidFill>
                    <a:srgbClr val="000000"/>
                  </a:solidFill>
                </a:u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从blog–twitter（微博）-&gt;medium模式，现代人们更倾向于短时高效的图文编排和情感表达，同时注重长文的写作，考虑内容的深度，但是这种短时的情感表达并不能够满足自我内心的真正表达。</a:t>
            </a:r>
          </a:p>
          <a:p>
            <a:pPr marL="0" indent="0" defTabSz="269875">
              <a:lnSpc>
                <a:spcPct val="150000"/>
              </a:lnSpc>
              <a:spcBef>
                <a:spcPts val="1200"/>
              </a:spcBef>
              <a:buSzTx/>
              <a:buNone/>
              <a:defRPr sz="1600">
                <a:solidFill>
                  <a:srgbClr val="53585F"/>
                </a:solidFill>
                <a:uFill>
                  <a:solidFill>
                    <a:srgbClr val="000000"/>
                  </a:solidFill>
                </a:u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defTabSz="269875">
              <a:lnSpc>
                <a:spcPct val="150000"/>
              </a:lnSpc>
              <a:spcBef>
                <a:spcPts val="1200"/>
              </a:spcBef>
              <a:buSzTx/>
              <a:buNone/>
              <a:defRPr sz="1600">
                <a:solidFill>
                  <a:srgbClr val="53585F"/>
                </a:solidFill>
                <a:uFill>
                  <a:solidFill>
                    <a:srgbClr val="000000"/>
                  </a:solidFill>
                </a:u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都市人现在快节奏的生活，碎片化的海量信息充斥着生活，每天被繁琐的事情弄得焦头烂额，很少有人能静下心来写作，回顾内心，用户在使用该应用的时候能够沉下心来，回顾自己的过往和现今，或是一本书的观感，或是心情的记录，亦或是难忘的经历的记录，能够在某个时候，某个瞬间，当打开应用，依然能够感受到那份写作的温热。</a:t>
            </a:r>
          </a:p>
          <a:p>
            <a:pPr marL="0" indent="0" defTabSz="269875">
              <a:lnSpc>
                <a:spcPct val="150000"/>
              </a:lnSpc>
              <a:spcBef>
                <a:spcPts val="1200"/>
              </a:spcBef>
              <a:buSzTx/>
              <a:buNone/>
              <a:defRPr sz="1600">
                <a:solidFill>
                  <a:srgbClr val="53585F"/>
                </a:solidFill>
                <a:uFill>
                  <a:solidFill>
                    <a:srgbClr val="000000"/>
                  </a:solidFill>
                </a:u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日常生活是生活的常态与本真，是我们普通人的栖身之所，文学对人的生存状态和心灵空间的观照有着积极的意义。</a:t>
            </a:r>
          </a:p>
        </p:txBody>
      </p:sp>
      <p:sp>
        <p:nvSpPr>
          <p:cNvPr id="136" name="Shape 136"/>
          <p:cNvSpPr/>
          <p:nvPr/>
        </p:nvSpPr>
        <p:spPr>
          <a:xfrm>
            <a:off x="5169535" y="2392901"/>
            <a:ext cx="3177152" cy="79201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pPr algn="l">
              <a:lnSpc>
                <a:spcPct val="140000"/>
              </a:lnSpc>
            </a:pPr>
            <a:r>
              <a:rPr b="1" spc="400" dirty="0">
                <a:solidFill>
                  <a:srgbClr val="000000"/>
                </a:solidFill>
                <a:uFillTx/>
                <a:latin typeface="Songti SC Black" charset="-122"/>
                <a:ea typeface="Songti SC Black" charset="-122"/>
                <a:cs typeface="Songti SC Black" charset="-122"/>
              </a:rPr>
              <a:t>现象</a:t>
            </a:r>
            <a:r>
              <a:rPr lang="zh-CN" b="1" spc="400" dirty="0">
                <a:solidFill>
                  <a:srgbClr val="000000"/>
                </a:solidFill>
                <a:uFillTx/>
                <a:latin typeface="Songti SC Black" charset="-122"/>
                <a:ea typeface="Songti SC Black" charset="-122"/>
                <a:cs typeface="Songti SC Black" charset="-122"/>
              </a:rPr>
              <a:t>催生</a:t>
            </a:r>
            <a:r>
              <a:rPr lang="en-US" altLang="zh-CN" b="1" spc="400" dirty="0">
                <a:solidFill>
                  <a:srgbClr val="000000"/>
                </a:solidFill>
                <a:uFillTx/>
                <a:latin typeface="Songti SC Black" charset="-122"/>
                <a:ea typeface="Songti SC Black" charset="-122"/>
                <a:cs typeface="Songti SC Black" charset="-122"/>
              </a:rPr>
              <a:t>IDEA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5685852" y="3549599"/>
            <a:ext cx="1425070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1600" b="1">
                <a:solidFill>
                  <a:srgbClr val="A6AAA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3200" dirty="0">
                <a:solidFill>
                  <a:schemeClr val="tx1"/>
                </a:solidFill>
              </a:rPr>
              <a:t>05 </a:t>
            </a:r>
            <a:r>
              <a:rPr dirty="0">
                <a:solidFill>
                  <a:schemeClr val="tx1"/>
                </a:solidFill>
              </a:rPr>
              <a:t>Objects</a:t>
            </a:r>
          </a:p>
        </p:txBody>
      </p:sp>
      <p:sp>
        <p:nvSpPr>
          <p:cNvPr id="139" name="Shape 139"/>
          <p:cNvSpPr/>
          <p:nvPr/>
        </p:nvSpPr>
        <p:spPr>
          <a:xfrm>
            <a:off x="2819568" y="6368038"/>
            <a:ext cx="718145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A6AAA9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b="1">
                <a:latin typeface="Songti SC Black" charset="-122"/>
                <a:ea typeface="Songti SC Black" charset="-122"/>
                <a:cs typeface="Songti SC Black" charset="-122"/>
              </a:rPr>
              <a:t>小记</a:t>
            </a:r>
          </a:p>
        </p:txBody>
      </p:sp>
      <p:sp>
        <p:nvSpPr>
          <p:cNvPr id="140" name="Shape 140"/>
          <p:cNvSpPr/>
          <p:nvPr/>
        </p:nvSpPr>
        <p:spPr>
          <a:xfrm>
            <a:off x="4121665" y="6368038"/>
            <a:ext cx="1333698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A6AAA9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b="1">
                <a:latin typeface="Songti SC Black" charset="-122"/>
                <a:ea typeface="Songti SC Black" charset="-122"/>
                <a:cs typeface="Songti SC Black" charset="-122"/>
              </a:rPr>
              <a:t>字里行间</a:t>
            </a:r>
          </a:p>
        </p:txBody>
      </p:sp>
      <p:sp>
        <p:nvSpPr>
          <p:cNvPr id="141" name="Shape 141"/>
          <p:cNvSpPr/>
          <p:nvPr/>
        </p:nvSpPr>
        <p:spPr>
          <a:xfrm>
            <a:off x="6039315" y="6183371"/>
            <a:ext cx="718145" cy="84125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solidFill>
                  <a:srgbClr val="A6AAA9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b="1" dirty="0">
                <a:latin typeface="Songti SC Black" charset="-122"/>
                <a:ea typeface="Songti SC Black" charset="-122"/>
                <a:cs typeface="Songti SC Black" charset="-122"/>
              </a:rPr>
              <a:t>简书</a:t>
            </a:r>
          </a:p>
          <a:p>
            <a:pPr>
              <a:defRPr sz="2400">
                <a:solidFill>
                  <a:srgbClr val="A6AAA9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b="1" dirty="0">
                <a:latin typeface="Songti SC Black" charset="-122"/>
                <a:ea typeface="Songti SC Black" charset="-122"/>
                <a:cs typeface="Songti SC Black" charset="-122"/>
              </a:rPr>
              <a:t>知乎</a:t>
            </a:r>
          </a:p>
        </p:txBody>
      </p:sp>
      <p:sp>
        <p:nvSpPr>
          <p:cNvPr id="142" name="Shape 142"/>
          <p:cNvSpPr/>
          <p:nvPr/>
        </p:nvSpPr>
        <p:spPr>
          <a:xfrm>
            <a:off x="7425568" y="6368039"/>
            <a:ext cx="1165384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A6AAA9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b="1">
                <a:latin typeface="Songti SC Black" charset="-122"/>
                <a:ea typeface="Songti SC Black" charset="-122"/>
                <a:cs typeface="Songti SC Black" charset="-122"/>
              </a:rPr>
              <a:t>DayOne</a:t>
            </a:r>
          </a:p>
        </p:txBody>
      </p:sp>
      <p:sp>
        <p:nvSpPr>
          <p:cNvPr id="143" name="Shape 143"/>
          <p:cNvSpPr/>
          <p:nvPr/>
        </p:nvSpPr>
        <p:spPr>
          <a:xfrm>
            <a:off x="9025043" y="6370321"/>
            <a:ext cx="1186180" cy="4673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A6AAA9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b="1" dirty="0">
                <a:latin typeface="Songti SC Black" charset="-122"/>
                <a:ea typeface="Songti SC Black" charset="-122"/>
                <a:cs typeface="Songti SC Black" charset="-122"/>
              </a:rPr>
              <a:t>Medium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1328157" y="4141495"/>
            <a:ext cx="472878" cy="9398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Songti SC Bold"/>
                <a:ea typeface="Songti SC Bold"/>
                <a:cs typeface="Songti SC Bold"/>
                <a:sym typeface="Songti SC Bold"/>
              </a:defRPr>
            </a:lvl1pPr>
          </a:lstStyle>
          <a:p>
            <a:r>
              <a:rPr dirty="0"/>
              <a:t>小记</a:t>
            </a:r>
          </a:p>
        </p:txBody>
      </p:sp>
      <p:sp>
        <p:nvSpPr>
          <p:cNvPr id="149" name="Shape 149"/>
          <p:cNvSpPr/>
          <p:nvPr/>
        </p:nvSpPr>
        <p:spPr>
          <a:xfrm>
            <a:off x="2495186" y="2951281"/>
            <a:ext cx="3247299" cy="385103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50000"/>
              </a:lnSpc>
              <a:defRPr sz="1600">
                <a:solidFill>
                  <a:srgbClr val="53585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小记的主体界面极为干净</a:t>
            </a:r>
          </a:p>
          <a:p>
            <a:pPr algn="l" defTabSz="457200">
              <a:lnSpc>
                <a:spcPct val="150000"/>
              </a:lnSpc>
              <a:defRPr sz="1600">
                <a:solidFill>
                  <a:srgbClr val="53585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主体界面为</a:t>
            </a:r>
            <a:r>
              <a:rPr dirty="0">
                <a:solidFill>
                  <a:schemeClr val="accent5">
                    <a:hueOff val="-444211"/>
                    <a:satOff val="-14912"/>
                    <a:lumOff val="22857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存、改、删</a:t>
            </a:r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三个选项。</a:t>
            </a:r>
          </a:p>
          <a:p>
            <a:pPr algn="l" defTabSz="457200">
              <a:lnSpc>
                <a:spcPct val="150000"/>
              </a:lnSpc>
              <a:spcBef>
                <a:spcPts val="1200"/>
              </a:spcBef>
              <a:defRPr sz="1600">
                <a:solidFill>
                  <a:srgbClr val="53585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小记的极简模式，主体是唤醒人们对简单的美好记忆。</a:t>
            </a:r>
          </a:p>
          <a:p>
            <a:pPr algn="l" defTabSz="457200">
              <a:lnSpc>
                <a:spcPct val="150000"/>
              </a:lnSpc>
              <a:spcBef>
                <a:spcPts val="1200"/>
              </a:spcBef>
              <a:defRPr sz="1600">
                <a:solidFill>
                  <a:srgbClr val="53585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小记的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Songti SC Bold"/>
                <a:sym typeface="Songti SC Bold"/>
              </a:rPr>
              <a:t>交互效果</a:t>
            </a:r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简单：</a:t>
            </a:r>
          </a:p>
          <a:p>
            <a:pPr algn="l" defTabSz="457200">
              <a:lnSpc>
                <a:spcPct val="150000"/>
              </a:lnSpc>
              <a:spcBef>
                <a:spcPts val="1200"/>
              </a:spcBef>
              <a:defRPr sz="1600">
                <a:solidFill>
                  <a:srgbClr val="53585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单击进入</a:t>
            </a:r>
          </a:p>
          <a:p>
            <a:pPr algn="l" defTabSz="457200">
              <a:lnSpc>
                <a:spcPct val="150000"/>
              </a:lnSpc>
              <a:spcBef>
                <a:spcPts val="1200"/>
              </a:spcBef>
              <a:defRPr sz="1600">
                <a:solidFill>
                  <a:srgbClr val="53585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双击返回（返回采用放大，渐变的动画，有着纵深的质感）</a:t>
            </a:r>
          </a:p>
        </p:txBody>
      </p:sp>
      <p:pic>
        <p:nvPicPr>
          <p:cNvPr id="150" name="IMG_08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494" y="5240189"/>
            <a:ext cx="1524001" cy="2710689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1" name="IMG_08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494" y="1802722"/>
            <a:ext cx="1524001" cy="2710689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2" name="IMG_080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8105" y="5240189"/>
            <a:ext cx="1524001" cy="2710688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3" name="IMG_080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8105" y="1802722"/>
            <a:ext cx="1524001" cy="2710689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4" name="Shape 154"/>
          <p:cNvSpPr/>
          <p:nvPr/>
        </p:nvSpPr>
        <p:spPr>
          <a:xfrm>
            <a:off x="1210930" y="3618720"/>
            <a:ext cx="406401" cy="50801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1210930" y="3122072"/>
            <a:ext cx="453332" cy="4472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2400"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t>01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1370490" y="3860800"/>
            <a:ext cx="472878" cy="1778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Songti SC Bold"/>
                <a:ea typeface="Songti SC Bold"/>
                <a:cs typeface="Songti SC Bold"/>
                <a:sym typeface="Songti SC Bold"/>
              </a:defRPr>
            </a:lvl1pPr>
          </a:lstStyle>
          <a:p>
            <a:r>
              <a:rPr dirty="0"/>
              <a:t>字里行间</a:t>
            </a:r>
          </a:p>
        </p:txBody>
      </p:sp>
      <p:sp>
        <p:nvSpPr>
          <p:cNvPr id="158" name="Shape 158"/>
          <p:cNvSpPr/>
          <p:nvPr/>
        </p:nvSpPr>
        <p:spPr>
          <a:xfrm>
            <a:off x="2365493" y="1826067"/>
            <a:ext cx="3633272" cy="66718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50000"/>
              </a:lnSpc>
              <a:spcBef>
                <a:spcPts val="1200"/>
              </a:spcBef>
              <a:defRPr sz="1600">
                <a:solidFill>
                  <a:srgbClr val="53585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采用TarBar设计，主要有创作中心，排行榜、精品推荐、我的订阅、个人中心五个版块，采用了苹果官方标准的设计，当用户电机的时候，线框显示为实体填充，让用户知道当前的状态。</a:t>
            </a:r>
          </a:p>
          <a:p>
            <a:pPr algn="l" defTabSz="457200">
              <a:lnSpc>
                <a:spcPct val="150000"/>
              </a:lnSpc>
              <a:spcBef>
                <a:spcPts val="1200"/>
              </a:spcBef>
              <a:defRPr sz="1600">
                <a:solidFill>
                  <a:srgbClr val="53585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spcBef>
                <a:spcPts val="1200"/>
              </a:spcBef>
              <a:defRPr sz="1600">
                <a:solidFill>
                  <a:srgbClr val="53585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创作中心主要为用户提供编写文章的功能，同时，给予用户几个模板的使用，采用兼具字体排版和实用特征。</a:t>
            </a:r>
          </a:p>
        </p:txBody>
      </p:sp>
      <p:pic>
        <p:nvPicPr>
          <p:cNvPr id="159" name="IMG_08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31" y="5710302"/>
            <a:ext cx="1541926" cy="274257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0" name="IMG_08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31" y="2272836"/>
            <a:ext cx="1541926" cy="274257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1" name="IMG_08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352" y="2257639"/>
            <a:ext cx="1541507" cy="2741826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2" name="IMG_081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143" y="5710302"/>
            <a:ext cx="1541926" cy="274257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3" name="Shape 163"/>
          <p:cNvSpPr/>
          <p:nvPr/>
        </p:nvSpPr>
        <p:spPr>
          <a:xfrm>
            <a:off x="1210930" y="3618721"/>
            <a:ext cx="406401" cy="50801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1210930" y="3122072"/>
            <a:ext cx="453332" cy="4472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2400"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t>02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693</Words>
  <Application>Microsoft Macintosh PowerPoint</Application>
  <PresentationFormat>自定义</PresentationFormat>
  <Paragraphs>77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Helvetica</vt:lpstr>
      <vt:lpstr>Helvetica Light</vt:lpstr>
      <vt:lpstr>Helvetica Neue</vt:lpstr>
      <vt:lpstr>Songti SC Black</vt:lpstr>
      <vt:lpstr>Songti SC Bold</vt:lpstr>
      <vt:lpstr>Songti SC Regular</vt:lpstr>
      <vt:lpstr>微软雅黑</vt:lpstr>
      <vt:lpstr>Arial</vt:lpstr>
      <vt:lpstr>White</vt:lpstr>
      <vt:lpstr>獨  白</vt:lpstr>
      <vt:lpstr>写作  –  记录你内心的所思所想</vt:lpstr>
      <vt:lpstr>流程处理</vt:lpstr>
      <vt:lpstr>写作分享的方式</vt:lpstr>
      <vt:lpstr>写作平台的侧重点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獨白</dc:title>
  <dc:creator/>
  <cp:lastModifiedBy>Microsoft Office 用户</cp:lastModifiedBy>
  <cp:revision>81</cp:revision>
  <dcterms:created xsi:type="dcterms:W3CDTF">2016-10-18T02:54:00Z</dcterms:created>
  <dcterms:modified xsi:type="dcterms:W3CDTF">2016-12-17T09:25:37Z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2052-10.1.0.6029</vt:lpwstr>
  </property>
</Properties>
</file>